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2" r:id="rId10"/>
    <p:sldId id="270" r:id="rId11"/>
    <p:sldId id="273" r:id="rId12"/>
    <p:sldId id="278" r:id="rId13"/>
    <p:sldId id="277" r:id="rId14"/>
    <p:sldId id="276" r:id="rId15"/>
    <p:sldId id="275" r:id="rId16"/>
    <p:sldId id="274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1D1"/>
          </a:solidFill>
        </a:fill>
      </a:tcStyle>
    </a:wholeTbl>
    <a:band2H>
      <a:tcTxStyle/>
      <a:tcStyle>
        <a:tcBdr/>
        <a:fill>
          <a:solidFill>
            <a:srgbClr val="E9E9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E5E5E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solidFill>
            <a:srgbClr val="5E5E5E">
              <a:alpha val="20000"/>
            </a:srgbClr>
          </a:solidFill>
        </a:fill>
      </a:tcStyle>
    </a:firstCol>
    <a:la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50800" cap="flat">
              <a:solidFill>
                <a:srgbClr val="5E5E5E"/>
              </a:solidFill>
              <a:prstDash val="solid"/>
              <a:round/>
            </a:ln>
          </a:top>
          <a:bottom>
            <a:ln w="127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5E5E5E"/>
        </a:fontRef>
        <a:srgbClr val="5E5E5E"/>
      </a:tcTxStyle>
      <a:tcStyle>
        <a:tcBdr>
          <a:left>
            <a:ln w="12700" cap="flat">
              <a:solidFill>
                <a:srgbClr val="5E5E5E"/>
              </a:solidFill>
              <a:prstDash val="solid"/>
              <a:round/>
            </a:ln>
          </a:left>
          <a:right>
            <a:ln w="12700" cap="flat">
              <a:solidFill>
                <a:srgbClr val="5E5E5E"/>
              </a:solidFill>
              <a:prstDash val="solid"/>
              <a:round/>
            </a:ln>
          </a:right>
          <a:top>
            <a:ln w="12700" cap="flat">
              <a:solidFill>
                <a:srgbClr val="5E5E5E"/>
              </a:solidFill>
              <a:prstDash val="solid"/>
              <a:round/>
            </a:ln>
          </a:top>
          <a:bottom>
            <a:ln w="25400" cap="flat">
              <a:solidFill>
                <a:srgbClr val="5E5E5E"/>
              </a:solidFill>
              <a:prstDash val="solid"/>
              <a:round/>
            </a:ln>
          </a:bottom>
          <a:insideH>
            <a:ln w="12700" cap="flat">
              <a:solidFill>
                <a:srgbClr val="5E5E5E"/>
              </a:solidFill>
              <a:prstDash val="solid"/>
              <a:round/>
            </a:ln>
          </a:insideH>
          <a:insideV>
            <a:ln w="12700" cap="flat">
              <a:solidFill>
                <a:srgbClr val="5E5E5E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00"/>
    <p:restoredTop sz="86238"/>
  </p:normalViewPr>
  <p:slideViewPr>
    <p:cSldViewPr snapToGrid="0">
      <p:cViewPr varScale="1">
        <p:scale>
          <a:sx n="74" d="100"/>
          <a:sy n="74" d="100"/>
        </p:scale>
        <p:origin x="22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tif>
</file>

<file path=ppt/media/image4.tif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6" name="Shape 2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CI/CD (Continuous Integration/Continuous Deployment) is a growingly common software development practice that automates the process of integrating code changes (Continuous integration) and subsequently deploying those changes to production environments (continuous delivery). </a:t>
            </a:r>
          </a:p>
          <a:p>
            <a:endParaRPr lang="en-US" dirty="0"/>
          </a:p>
          <a:p>
            <a:r>
              <a:rPr lang="en-US" dirty="0"/>
              <a:t>This practice is performed by developing automated build pipelines. Some common pipeline tools include azure </a:t>
            </a:r>
            <a:r>
              <a:rPr lang="en-US" dirty="0" err="1"/>
              <a:t>devops</a:t>
            </a:r>
            <a:r>
              <a:rPr lang="en-US" dirty="0"/>
              <a:t> and GitHub actions</a:t>
            </a:r>
          </a:p>
        </p:txBody>
      </p:sp>
    </p:spTree>
    <p:extLst>
      <p:ext uri="{BB962C8B-B14F-4D97-AF65-F5344CB8AC3E}">
        <p14:creationId xmlns:p14="http://schemas.microsoft.com/office/powerpoint/2010/main" val="169772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dev</a:t>
            </a:r>
          </a:p>
        </p:txBody>
      </p:sp>
    </p:spTree>
    <p:extLst>
      <p:ext uri="{BB962C8B-B14F-4D97-AF65-F5344CB8AC3E}">
        <p14:creationId xmlns:p14="http://schemas.microsoft.com/office/powerpoint/2010/main" val="3124865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Author and Date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 defTabSz="2438337"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Presentation Subtitle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anchor="b"/>
          <a:lstStyle>
            <a:lvl1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 defTabSz="2438337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Attribution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/>
          <a:lstStyle>
            <a:lvl1pPr marL="469900" indent="-300876" defTabSz="2438337">
              <a:spcBef>
                <a:spcPts val="0"/>
              </a:spcBef>
              <a:buSzTx/>
              <a:buNone/>
              <a:defRPr sz="8500" spc="-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“Notable Quote”</a:t>
            </a:r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2_with image"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6"/>
          <p:cNvSpPr/>
          <p:nvPr/>
        </p:nvSpPr>
        <p:spPr>
          <a:xfrm>
            <a:off x="-2672728" y="8578915"/>
            <a:ext cx="2287553" cy="1208922"/>
          </a:xfrm>
          <a:prstGeom prst="rect">
            <a:avLst/>
          </a:prstGeom>
          <a:solidFill>
            <a:srgbClr val="ECB74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0" name="Rectangle 7"/>
          <p:cNvSpPr/>
          <p:nvPr/>
        </p:nvSpPr>
        <p:spPr>
          <a:xfrm>
            <a:off x="-2643810" y="553998"/>
            <a:ext cx="2258636" cy="1198248"/>
          </a:xfrm>
          <a:prstGeom prst="rect">
            <a:avLst/>
          </a:prstGeom>
          <a:solidFill>
            <a:srgbClr val="1C1C1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1" name="Rectangle 8"/>
          <p:cNvSpPr/>
          <p:nvPr/>
        </p:nvSpPr>
        <p:spPr>
          <a:xfrm>
            <a:off x="-2672728" y="7186852"/>
            <a:ext cx="2287553" cy="1213556"/>
          </a:xfrm>
          <a:prstGeom prst="rect">
            <a:avLst/>
          </a:prstGeom>
          <a:solidFill>
            <a:srgbClr val="E0D5C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2" name="Rectangle 9"/>
          <p:cNvSpPr/>
          <p:nvPr/>
        </p:nvSpPr>
        <p:spPr>
          <a:xfrm>
            <a:off x="-2672726" y="1883786"/>
            <a:ext cx="2258635" cy="1198248"/>
          </a:xfrm>
          <a:prstGeom prst="rect">
            <a:avLst/>
          </a:prstGeom>
          <a:solidFill>
            <a:srgbClr val="E3E3E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3" name="Rectangle 10"/>
          <p:cNvSpPr/>
          <p:nvPr/>
        </p:nvSpPr>
        <p:spPr>
          <a:xfrm>
            <a:off x="-2672728" y="9966345"/>
            <a:ext cx="2258633" cy="1208922"/>
          </a:xfrm>
          <a:prstGeom prst="rect">
            <a:avLst/>
          </a:prstGeom>
          <a:solidFill>
            <a:srgbClr val="B3C9C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4" name="Rectangle 11"/>
          <p:cNvSpPr/>
          <p:nvPr/>
        </p:nvSpPr>
        <p:spPr>
          <a:xfrm>
            <a:off x="-2672728" y="4537904"/>
            <a:ext cx="2258633" cy="1167731"/>
          </a:xfrm>
          <a:prstGeom prst="rect">
            <a:avLst/>
          </a:prstGeom>
          <a:solidFill>
            <a:srgbClr val="F5F3EF"/>
          </a:solidFill>
          <a:ln w="12700">
            <a:solidFill>
              <a:srgbClr val="1C1C1C"/>
            </a:solidFill>
            <a:miter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5" name="Straight Connector 12"/>
          <p:cNvSpPr/>
          <p:nvPr/>
        </p:nvSpPr>
        <p:spPr>
          <a:xfrm flipH="1">
            <a:off x="-458738" y="553997"/>
            <a:ext cx="2" cy="1198249"/>
          </a:xfrm>
          <a:prstGeom prst="line">
            <a:avLst/>
          </a:prstGeom>
          <a:ln w="165100">
            <a:solidFill>
              <a:srgbClr val="D9C07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56" name="TextBox 13"/>
          <p:cNvSpPr txBox="1"/>
          <p:nvPr/>
        </p:nvSpPr>
        <p:spPr>
          <a:xfrm>
            <a:off x="-2552369" y="553998"/>
            <a:ext cx="1159804" cy="90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F5F3E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Black</a:t>
            </a:r>
            <a:br/>
            <a:r>
              <a:t>1c1c1c</a:t>
            </a:r>
          </a:p>
        </p:txBody>
      </p:sp>
      <p:sp>
        <p:nvSpPr>
          <p:cNvPr id="157" name="TextBox 14"/>
          <p:cNvSpPr txBox="1"/>
          <p:nvPr/>
        </p:nvSpPr>
        <p:spPr>
          <a:xfrm>
            <a:off x="-2581287" y="4537904"/>
            <a:ext cx="1188722" cy="90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White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FFFFFF</a:t>
            </a:r>
          </a:p>
        </p:txBody>
      </p:sp>
      <p:sp>
        <p:nvSpPr>
          <p:cNvPr id="158" name="TextBox 15"/>
          <p:cNvSpPr txBox="1"/>
          <p:nvPr/>
        </p:nvSpPr>
        <p:spPr>
          <a:xfrm>
            <a:off x="-2552369" y="1873748"/>
            <a:ext cx="1441789" cy="865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Light Grey</a:t>
            </a:r>
            <a:br/>
            <a:r>
              <a:rPr>
                <a:latin typeface="Calibri"/>
                <a:ea typeface="Calibri"/>
                <a:cs typeface="Calibri"/>
                <a:sym typeface="Calibri"/>
              </a:rPr>
              <a:t>E4E4E4</a:t>
            </a:r>
          </a:p>
        </p:txBody>
      </p:sp>
      <p:sp>
        <p:nvSpPr>
          <p:cNvPr id="159" name="Rectangle 16"/>
          <p:cNvSpPr/>
          <p:nvPr/>
        </p:nvSpPr>
        <p:spPr>
          <a:xfrm>
            <a:off x="-2672728" y="3210846"/>
            <a:ext cx="2258633" cy="1198248"/>
          </a:xfrm>
          <a:prstGeom prst="rect">
            <a:avLst/>
          </a:prstGeom>
          <a:solidFill>
            <a:srgbClr val="77777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0" name="TextBox 17"/>
          <p:cNvSpPr txBox="1"/>
          <p:nvPr/>
        </p:nvSpPr>
        <p:spPr>
          <a:xfrm>
            <a:off x="-2511729" y="3248692"/>
            <a:ext cx="1401148" cy="865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F5F3E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Dark Grey</a:t>
            </a:r>
            <a:br/>
            <a:r>
              <a:rPr>
                <a:latin typeface="Calibri"/>
                <a:ea typeface="Calibri"/>
                <a:cs typeface="Calibri"/>
                <a:sym typeface="Calibri"/>
              </a:rPr>
              <a:t>777777</a:t>
            </a:r>
          </a:p>
        </p:txBody>
      </p:sp>
      <p:sp>
        <p:nvSpPr>
          <p:cNvPr id="161" name="TextBox 18"/>
          <p:cNvSpPr txBox="1"/>
          <p:nvPr/>
        </p:nvSpPr>
        <p:spPr>
          <a:xfrm>
            <a:off x="-2581287" y="7176812"/>
            <a:ext cx="1188722" cy="865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Sand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E0D5C0</a:t>
            </a:r>
          </a:p>
        </p:txBody>
      </p:sp>
      <p:sp>
        <p:nvSpPr>
          <p:cNvPr id="162" name="TextBox 19"/>
          <p:cNvSpPr txBox="1"/>
          <p:nvPr/>
        </p:nvSpPr>
        <p:spPr>
          <a:xfrm>
            <a:off x="-2581287" y="8578915"/>
            <a:ext cx="1188722" cy="86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Highlight</a:t>
            </a:r>
            <a:br/>
            <a:r>
              <a:t>ECB748</a:t>
            </a:r>
          </a:p>
        </p:txBody>
      </p:sp>
      <p:sp>
        <p:nvSpPr>
          <p:cNvPr id="163" name="TextBox 20"/>
          <p:cNvSpPr txBox="1"/>
          <p:nvPr/>
        </p:nvSpPr>
        <p:spPr>
          <a:xfrm>
            <a:off x="-2581287" y="9966466"/>
            <a:ext cx="1188722" cy="86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Sky</a:t>
            </a:r>
            <a:br/>
            <a:r>
              <a:t>B3C9CD</a:t>
            </a:r>
          </a:p>
        </p:txBody>
      </p:sp>
      <p:sp>
        <p:nvSpPr>
          <p:cNvPr id="164" name="Rectangle 21"/>
          <p:cNvSpPr/>
          <p:nvPr/>
        </p:nvSpPr>
        <p:spPr>
          <a:xfrm>
            <a:off x="-2672728" y="5834445"/>
            <a:ext cx="2287553" cy="1213556"/>
          </a:xfrm>
          <a:prstGeom prst="rect">
            <a:avLst/>
          </a:prstGeom>
          <a:solidFill>
            <a:srgbClr val="F5F3E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5" name="TextBox 22"/>
          <p:cNvSpPr txBox="1"/>
          <p:nvPr/>
        </p:nvSpPr>
        <p:spPr>
          <a:xfrm>
            <a:off x="-2581287" y="5867536"/>
            <a:ext cx="1188722" cy="90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Cream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F5F3EF</a:t>
            </a:r>
          </a:p>
        </p:txBody>
      </p:sp>
      <p:sp>
        <p:nvSpPr>
          <p:cNvPr id="166" name="TextBox 25"/>
          <p:cNvSpPr txBox="1"/>
          <p:nvPr/>
        </p:nvSpPr>
        <p:spPr>
          <a:xfrm>
            <a:off x="-2665351" y="-2"/>
            <a:ext cx="2075750" cy="483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>
            <a:lvl1pPr algn="l" defTabSz="914400">
              <a:defRPr spc="200">
                <a:solidFill>
                  <a:srgbClr val="1C1C1C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Colors:</a:t>
            </a:r>
          </a:p>
        </p:txBody>
      </p:sp>
      <p:sp>
        <p:nvSpPr>
          <p:cNvPr id="167" name="Title Text"/>
          <p:cNvSpPr txBox="1">
            <a:spLocks noGrp="1"/>
          </p:cNvSpPr>
          <p:nvPr>
            <p:ph type="title"/>
          </p:nvPr>
        </p:nvSpPr>
        <p:spPr>
          <a:xfrm>
            <a:off x="1261853" y="9867014"/>
            <a:ext cx="10256046" cy="2611000"/>
          </a:xfrm>
          <a:prstGeom prst="rect">
            <a:avLst/>
          </a:prstGeom>
        </p:spPr>
        <p:txBody>
          <a:bodyPr lIns="91438" tIns="91438" rIns="91438" bIns="91438" anchor="b"/>
          <a:lstStyle>
            <a:lvl1pPr defTabSz="1828800">
              <a:lnSpc>
                <a:spcPct val="90000"/>
              </a:lnSpc>
              <a:defRPr sz="8000" b="0" spc="0">
                <a:solidFill>
                  <a:srgbClr val="E0D5C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pic>
        <p:nvPicPr>
          <p:cNvPr id="168" name="Picture 12" descr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53" y="1293693"/>
            <a:ext cx="4821795" cy="1047047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traight Connector 9"/>
          <p:cNvSpPr/>
          <p:nvPr/>
        </p:nvSpPr>
        <p:spPr>
          <a:xfrm flipH="1">
            <a:off x="12212318" y="-115086"/>
            <a:ext cx="2" cy="13831087"/>
          </a:xfrm>
          <a:prstGeom prst="line">
            <a:avLst/>
          </a:prstGeom>
          <a:ln w="12700">
            <a:solidFill>
              <a:srgbClr val="D9C07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170" name="Picture 2" descr="Picture 2"/>
          <p:cNvPicPr>
            <a:picLocks noChangeAspect="1"/>
          </p:cNvPicPr>
          <p:nvPr/>
        </p:nvPicPr>
        <p:blipFill>
          <a:blip r:embed="rId3">
            <a:alphaModFix amt="57000"/>
          </a:blip>
          <a:srcRect l="33931" t="9698" r="21187"/>
          <a:stretch>
            <a:fillRect/>
          </a:stretch>
        </p:blipFill>
        <p:spPr>
          <a:xfrm>
            <a:off x="12227587" y="-2"/>
            <a:ext cx="12156410" cy="13677638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940591" y="12448447"/>
            <a:ext cx="534610" cy="528507"/>
          </a:xfrm>
          <a:prstGeom prst="rect">
            <a:avLst/>
          </a:prstGeom>
        </p:spPr>
        <p:txBody>
          <a:bodyPr lIns="91438" tIns="91438" rIns="91438" bIns="91438" anchor="ctr"/>
          <a:lstStyle>
            <a:lvl1pPr algn="r" defTabSz="914400">
              <a:defRPr sz="24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1"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6"/>
          <p:cNvSpPr/>
          <p:nvPr/>
        </p:nvSpPr>
        <p:spPr>
          <a:xfrm>
            <a:off x="-2672728" y="8578915"/>
            <a:ext cx="2287553" cy="1208922"/>
          </a:xfrm>
          <a:prstGeom prst="rect">
            <a:avLst/>
          </a:prstGeom>
          <a:solidFill>
            <a:srgbClr val="ECB74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79" name="Rectangle 7"/>
          <p:cNvSpPr/>
          <p:nvPr/>
        </p:nvSpPr>
        <p:spPr>
          <a:xfrm>
            <a:off x="-2643810" y="553998"/>
            <a:ext cx="2258636" cy="1198248"/>
          </a:xfrm>
          <a:prstGeom prst="rect">
            <a:avLst/>
          </a:prstGeom>
          <a:solidFill>
            <a:srgbClr val="1C1C1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0" name="Rectangle 8"/>
          <p:cNvSpPr/>
          <p:nvPr/>
        </p:nvSpPr>
        <p:spPr>
          <a:xfrm>
            <a:off x="-2672728" y="7186852"/>
            <a:ext cx="2287553" cy="1213556"/>
          </a:xfrm>
          <a:prstGeom prst="rect">
            <a:avLst/>
          </a:prstGeom>
          <a:solidFill>
            <a:srgbClr val="E0D5C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1" name="Rectangle 9"/>
          <p:cNvSpPr/>
          <p:nvPr/>
        </p:nvSpPr>
        <p:spPr>
          <a:xfrm>
            <a:off x="-2672726" y="1883786"/>
            <a:ext cx="2258635" cy="1198248"/>
          </a:xfrm>
          <a:prstGeom prst="rect">
            <a:avLst/>
          </a:prstGeom>
          <a:solidFill>
            <a:srgbClr val="E3E3E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2" name="Rectangle 10"/>
          <p:cNvSpPr/>
          <p:nvPr/>
        </p:nvSpPr>
        <p:spPr>
          <a:xfrm>
            <a:off x="-2672728" y="9966345"/>
            <a:ext cx="2258633" cy="1208922"/>
          </a:xfrm>
          <a:prstGeom prst="rect">
            <a:avLst/>
          </a:prstGeom>
          <a:solidFill>
            <a:srgbClr val="B3C9C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3" name="Rectangle 11"/>
          <p:cNvSpPr/>
          <p:nvPr/>
        </p:nvSpPr>
        <p:spPr>
          <a:xfrm>
            <a:off x="-2672728" y="4537904"/>
            <a:ext cx="2258633" cy="1167731"/>
          </a:xfrm>
          <a:prstGeom prst="rect">
            <a:avLst/>
          </a:prstGeom>
          <a:solidFill>
            <a:srgbClr val="F5F3EF"/>
          </a:solidFill>
          <a:ln w="12700">
            <a:solidFill>
              <a:srgbClr val="1C1C1C"/>
            </a:solidFill>
            <a:miter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4" name="Straight Connector 12"/>
          <p:cNvSpPr/>
          <p:nvPr/>
        </p:nvSpPr>
        <p:spPr>
          <a:xfrm flipH="1">
            <a:off x="-458738" y="553997"/>
            <a:ext cx="2" cy="1198249"/>
          </a:xfrm>
          <a:prstGeom prst="line">
            <a:avLst/>
          </a:prstGeom>
          <a:ln w="165100">
            <a:solidFill>
              <a:srgbClr val="D9C07F"/>
            </a:solidFill>
            <a:miter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85" name="TextBox 13"/>
          <p:cNvSpPr txBox="1"/>
          <p:nvPr/>
        </p:nvSpPr>
        <p:spPr>
          <a:xfrm>
            <a:off x="-2552369" y="553998"/>
            <a:ext cx="1159804" cy="90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F5F3E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Black</a:t>
            </a:r>
            <a:br/>
            <a:r>
              <a:t>1c1c1c</a:t>
            </a:r>
          </a:p>
        </p:txBody>
      </p:sp>
      <p:sp>
        <p:nvSpPr>
          <p:cNvPr id="186" name="TextBox 14"/>
          <p:cNvSpPr txBox="1"/>
          <p:nvPr/>
        </p:nvSpPr>
        <p:spPr>
          <a:xfrm>
            <a:off x="-2581287" y="4537904"/>
            <a:ext cx="1188722" cy="90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White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FFFFFF</a:t>
            </a:r>
          </a:p>
        </p:txBody>
      </p:sp>
      <p:sp>
        <p:nvSpPr>
          <p:cNvPr id="187" name="TextBox 15"/>
          <p:cNvSpPr txBox="1"/>
          <p:nvPr/>
        </p:nvSpPr>
        <p:spPr>
          <a:xfrm>
            <a:off x="-2552369" y="1873748"/>
            <a:ext cx="1441789" cy="865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Light Grey</a:t>
            </a:r>
            <a:br/>
            <a:r>
              <a:rPr>
                <a:latin typeface="Calibri"/>
                <a:ea typeface="Calibri"/>
                <a:cs typeface="Calibri"/>
                <a:sym typeface="Calibri"/>
              </a:rPr>
              <a:t>E4E4E4</a:t>
            </a:r>
          </a:p>
        </p:txBody>
      </p:sp>
      <p:sp>
        <p:nvSpPr>
          <p:cNvPr id="188" name="Rectangle 16"/>
          <p:cNvSpPr/>
          <p:nvPr/>
        </p:nvSpPr>
        <p:spPr>
          <a:xfrm>
            <a:off x="-2672728" y="3210846"/>
            <a:ext cx="2258633" cy="1198248"/>
          </a:xfrm>
          <a:prstGeom prst="rect">
            <a:avLst/>
          </a:prstGeom>
          <a:solidFill>
            <a:srgbClr val="77777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9" name="TextBox 17"/>
          <p:cNvSpPr txBox="1"/>
          <p:nvPr/>
        </p:nvSpPr>
        <p:spPr>
          <a:xfrm>
            <a:off x="-2511729" y="3248692"/>
            <a:ext cx="1401148" cy="8656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F5F3E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Dark Grey</a:t>
            </a:r>
            <a:br/>
            <a:r>
              <a:rPr>
                <a:latin typeface="Calibri"/>
                <a:ea typeface="Calibri"/>
                <a:cs typeface="Calibri"/>
                <a:sym typeface="Calibri"/>
              </a:rPr>
              <a:t>777777</a:t>
            </a:r>
          </a:p>
        </p:txBody>
      </p:sp>
      <p:sp>
        <p:nvSpPr>
          <p:cNvPr id="190" name="TextBox 18"/>
          <p:cNvSpPr txBox="1"/>
          <p:nvPr/>
        </p:nvSpPr>
        <p:spPr>
          <a:xfrm>
            <a:off x="-2581287" y="7176812"/>
            <a:ext cx="1188722" cy="865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Sand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E0D5C0</a:t>
            </a:r>
          </a:p>
        </p:txBody>
      </p:sp>
      <p:sp>
        <p:nvSpPr>
          <p:cNvPr id="191" name="TextBox 19"/>
          <p:cNvSpPr txBox="1"/>
          <p:nvPr/>
        </p:nvSpPr>
        <p:spPr>
          <a:xfrm>
            <a:off x="-2581287" y="8578915"/>
            <a:ext cx="1188722" cy="86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Highlight</a:t>
            </a:r>
            <a:br/>
            <a:r>
              <a:t>ECB748</a:t>
            </a:r>
          </a:p>
        </p:txBody>
      </p:sp>
      <p:sp>
        <p:nvSpPr>
          <p:cNvPr id="192" name="TextBox 20"/>
          <p:cNvSpPr txBox="1"/>
          <p:nvPr/>
        </p:nvSpPr>
        <p:spPr>
          <a:xfrm>
            <a:off x="-2581287" y="9966466"/>
            <a:ext cx="1188722" cy="860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Sky</a:t>
            </a:r>
            <a:br/>
            <a:r>
              <a:t>B3C9CD</a:t>
            </a:r>
          </a:p>
        </p:txBody>
      </p:sp>
      <p:sp>
        <p:nvSpPr>
          <p:cNvPr id="193" name="Rectangle 21"/>
          <p:cNvSpPr/>
          <p:nvPr/>
        </p:nvSpPr>
        <p:spPr>
          <a:xfrm>
            <a:off x="-2672728" y="5834445"/>
            <a:ext cx="2287553" cy="1213556"/>
          </a:xfrm>
          <a:prstGeom prst="rect">
            <a:avLst/>
          </a:prstGeom>
          <a:solidFill>
            <a:srgbClr val="F5F3E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4" name="TextBox 22"/>
          <p:cNvSpPr txBox="1"/>
          <p:nvPr/>
        </p:nvSpPr>
        <p:spPr>
          <a:xfrm>
            <a:off x="-2581287" y="5867536"/>
            <a:ext cx="1188722" cy="900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Cream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F5F3EF</a:t>
            </a:r>
          </a:p>
        </p:txBody>
      </p:sp>
      <p:sp>
        <p:nvSpPr>
          <p:cNvPr id="195" name="TextBox 25"/>
          <p:cNvSpPr txBox="1"/>
          <p:nvPr/>
        </p:nvSpPr>
        <p:spPr>
          <a:xfrm>
            <a:off x="-2665351" y="-2"/>
            <a:ext cx="2075750" cy="4839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>
            <a:spAutoFit/>
          </a:bodyPr>
          <a:lstStyle>
            <a:lvl1pPr algn="l" defTabSz="914400">
              <a:defRPr spc="200">
                <a:solidFill>
                  <a:srgbClr val="1C1C1C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Colors:</a:t>
            </a:r>
          </a:p>
        </p:txBody>
      </p:sp>
      <p:sp>
        <p:nvSpPr>
          <p:cNvPr id="196" name="Title Text"/>
          <p:cNvSpPr txBox="1">
            <a:spLocks noGrp="1"/>
          </p:cNvSpPr>
          <p:nvPr>
            <p:ph type="title"/>
          </p:nvPr>
        </p:nvSpPr>
        <p:spPr>
          <a:xfrm>
            <a:off x="1261852" y="8455187"/>
            <a:ext cx="16809954" cy="2611002"/>
          </a:xfrm>
          <a:prstGeom prst="rect">
            <a:avLst/>
          </a:prstGeom>
        </p:spPr>
        <p:txBody>
          <a:bodyPr lIns="91438" tIns="91438" rIns="91438" bIns="91438" anchor="b"/>
          <a:lstStyle>
            <a:lvl1pPr defTabSz="1828800">
              <a:lnSpc>
                <a:spcPct val="90000"/>
              </a:lnSpc>
              <a:defRPr sz="8000" b="0" spc="0">
                <a:solidFill>
                  <a:srgbClr val="E0D5C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9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61853" y="11532196"/>
            <a:ext cx="16809954" cy="1180504"/>
          </a:xfrm>
          <a:prstGeom prst="rect">
            <a:avLst/>
          </a:prstGeom>
        </p:spPr>
        <p:txBody>
          <a:bodyPr lIns="91438" tIns="91438" rIns="91438" bIns="91438"/>
          <a:lstStyle>
            <a:lvl1pPr marL="0" indent="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Master Subtitle Style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98" name="Picture 12" descr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53" y="1293693"/>
            <a:ext cx="4821795" cy="1047047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6940591" y="12448447"/>
            <a:ext cx="534610" cy="528507"/>
          </a:xfrm>
          <a:prstGeom prst="rect">
            <a:avLst/>
          </a:prstGeom>
        </p:spPr>
        <p:txBody>
          <a:bodyPr lIns="91438" tIns="91438" rIns="91438" bIns="91438" anchor="ctr"/>
          <a:lstStyle>
            <a:lvl1pPr algn="r" defTabSz="914400">
              <a:defRPr sz="24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207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208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0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 defTabSz="2438337"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sz="3600" b="1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sz="3600" b="1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sz="3600" b="1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sz="3600" b="1"/>
            </a:lvl5pPr>
          </a:lstStyle>
          <a:p>
            <a:r>
              <a:t>Author and Date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Presentation Subtitle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>
            <a:lvl1pPr defTabSz="2438337">
              <a:defRPr spc="-170"/>
            </a:lvl1pPr>
          </a:lstStyle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>
            <a:lvl1pPr defTabSz="2438337">
              <a:defRPr spc="-170"/>
            </a:lvl1pPr>
          </a:lstStyle>
          <a:p>
            <a:r>
              <a:t>Slide Title</a:t>
            </a:r>
          </a:p>
        </p:txBody>
      </p:sp>
      <p:sp>
        <p:nvSpPr>
          <p:cNvPr id="4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/>
          <a:lstStyle>
            <a:lvl1pPr defTabSz="2438337"/>
          </a:lstStyle>
          <a:p>
            <a:r>
              <a:t>Slide bullet text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numCol="2" spcCol="1098550"/>
          <a:lstStyle>
            <a:lvl1pPr defTabSz="2438337"/>
            <a:lvl2pPr defTabSz="2438337"/>
            <a:lvl3pPr defTabSz="2438337"/>
            <a:lvl4pPr defTabSz="2438337"/>
            <a:lvl5pPr defTabSz="2438337"/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/>
          <a:lstStyle>
            <a:lvl1pPr defTabSz="2438337"/>
          </a:lstStyle>
          <a:p>
            <a:r>
              <a:t>Slide bullet text</a:t>
            </a:r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>
            <a:lvl1pPr defTabSz="2438337">
              <a:defRPr spc="-170"/>
            </a:lvl1pPr>
          </a:lstStyle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 defTabSz="2438337"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>
            <a:lvl1pPr defTabSz="2438337">
              <a:defRPr spc="-170"/>
            </a:lvl1pPr>
          </a:lstStyle>
          <a:p>
            <a:r>
              <a:t>Slide Title</a:t>
            </a:r>
          </a:p>
        </p:txBody>
      </p:sp>
      <p:sp>
        <p:nvSpPr>
          <p:cNvPr id="80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 defTabSz="2438337">
              <a:defRPr spc="-170"/>
            </a:lvl1pPr>
          </a:lstStyle>
          <a:p>
            <a:r>
              <a:t>Agenda Title</a:t>
            </a:r>
          </a:p>
        </p:txBody>
      </p:sp>
      <p:sp>
        <p:nvSpPr>
          <p:cNvPr id="89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sz="5500" b="1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sz="5500" b="1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sz="5500" b="1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sz="5500" b="1"/>
            </a:lvl5pPr>
          </a:lstStyle>
          <a:p>
            <a:r>
              <a:t>Agenda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99"/>
            </a:lvl1pPr>
          </a:lstStyle>
          <a:p>
            <a:r>
              <a:t>Agenda Topics</a:t>
            </a:r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ransition spd="med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itle 3"/>
          <p:cNvSpPr txBox="1">
            <a:spLocks noGrp="1"/>
          </p:cNvSpPr>
          <p:nvPr>
            <p:ph type="title"/>
          </p:nvPr>
        </p:nvSpPr>
        <p:spPr>
          <a:xfrm>
            <a:off x="1261853" y="6304120"/>
            <a:ext cx="16809954" cy="2611002"/>
          </a:xfrm>
          <a:prstGeom prst="rect">
            <a:avLst/>
          </a:prstGeom>
        </p:spPr>
        <p:txBody>
          <a:bodyPr/>
          <a:lstStyle/>
          <a:p>
            <a:pPr defTabSz="1115568">
              <a:defRPr sz="4880"/>
            </a:pPr>
            <a:r>
              <a:t>Automating Containerized Deployments with GitHub Actions Pipelines</a:t>
            </a:r>
            <a:r>
              <a:rPr sz="3050">
                <a:solidFill>
                  <a:srgbClr val="0F0F0F"/>
                </a:solidFill>
                <a:latin typeface="+mj-lt"/>
                <a:ea typeface="+mj-ea"/>
                <a:cs typeface="+mj-cs"/>
                <a:sym typeface="Helvetica"/>
              </a:rPr>
              <a:t> </a:t>
            </a:r>
          </a:p>
          <a:p>
            <a:pPr defTabSz="1115568">
              <a:defRPr sz="4880"/>
            </a:pPr>
            <a:endParaRPr sz="3050">
              <a:solidFill>
                <a:srgbClr val="0F0F0F"/>
              </a:solidFill>
              <a:latin typeface="+mj-lt"/>
              <a:ea typeface="+mj-ea"/>
              <a:cs typeface="+mj-cs"/>
              <a:sym typeface="Helvetica"/>
            </a:endParaRPr>
          </a:p>
          <a:p>
            <a:pPr defTabSz="1115568">
              <a:defRPr sz="4880"/>
            </a:pPr>
            <a:r>
              <a:t>Load Balancer Advantages and Utilization</a:t>
            </a:r>
          </a:p>
        </p:txBody>
      </p:sp>
      <p:sp>
        <p:nvSpPr>
          <p:cNvPr id="219" name="Subtitle 4"/>
          <p:cNvSpPr txBox="1">
            <a:spLocks noGrp="1"/>
          </p:cNvSpPr>
          <p:nvPr>
            <p:ph type="body" sz="quarter" idx="1"/>
          </p:nvPr>
        </p:nvSpPr>
        <p:spPr>
          <a:xfrm>
            <a:off x="1261853" y="11153048"/>
            <a:ext cx="16809954" cy="1180504"/>
          </a:xfrm>
          <a:prstGeom prst="rect">
            <a:avLst/>
          </a:prstGeom>
        </p:spPr>
        <p:txBody>
          <a:bodyPr/>
          <a:lstStyle/>
          <a:p>
            <a:pPr defTabSz="1408175">
              <a:spcBef>
                <a:spcPts val="1500"/>
              </a:spcBef>
              <a:defRPr sz="2464"/>
            </a:pPr>
            <a:r>
              <a:t>Marcus Hilliard, David Maples, Adam Gibbons</a:t>
            </a:r>
            <a:r>
              <a:rPr sz="3234" b="1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"/>
              </a:rPr>
              <a:t> </a:t>
            </a:r>
          </a:p>
          <a:p>
            <a:pPr defTabSz="1408175">
              <a:spcBef>
                <a:spcPts val="1500"/>
              </a:spcBef>
              <a:defRPr sz="2464"/>
            </a:pPr>
            <a:r>
              <a:t>ECE-4383</a:t>
            </a:r>
          </a:p>
        </p:txBody>
      </p:sp>
      <p:sp>
        <p:nvSpPr>
          <p:cNvPr id="220" name="Date Placeholder 2"/>
          <p:cNvSpPr txBox="1"/>
          <p:nvPr/>
        </p:nvSpPr>
        <p:spPr>
          <a:xfrm>
            <a:off x="20171250" y="922425"/>
            <a:ext cx="3295514" cy="553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91438" tIns="91438" rIns="91438" bIns="91438" anchor="ctr">
            <a:spAutoFit/>
          </a:bodyPr>
          <a:lstStyle>
            <a:lvl1pPr algn="r" defTabSz="914400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November 28, 202</a:t>
            </a:r>
            <a:r>
              <a:rPr lang="en-US" dirty="0"/>
              <a:t>3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oad balancer Overview">
            <a:extLst>
              <a:ext uri="{FF2B5EF4-FFF2-40B4-BE49-F238E27FC236}">
                <a16:creationId xmlns:a16="http://schemas.microsoft.com/office/drawing/2014/main" id="{60DC4F5D-AC11-E738-D06F-6D614C1AA3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Inherent Difficulties With Overloaded Servers</a:t>
            </a:r>
            <a:endParaRPr dirty="0"/>
          </a:p>
        </p:txBody>
      </p:sp>
      <p:sp>
        <p:nvSpPr>
          <p:cNvPr id="8" name="Slide Subtitle">
            <a:extLst>
              <a:ext uri="{FF2B5EF4-FFF2-40B4-BE49-F238E27FC236}">
                <a16:creationId xmlns:a16="http://schemas.microsoft.com/office/drawing/2014/main" id="{2590960E-8E21-A275-764E-7F6F2DD9EE10}"/>
              </a:ext>
            </a:extLst>
          </p:cNvPr>
          <p:cNvSpPr txBox="1">
            <a:spLocks/>
          </p:cNvSpPr>
          <p:nvPr/>
        </p:nvSpPr>
        <p:spPr>
          <a:xfrm>
            <a:off x="1206500" y="2372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92500" lnSpcReduction="10000"/>
          </a:bodyPr>
          <a:lstStyle>
            <a:lvl1pPr marL="609600" marR="0" indent="-609600" algn="l" defTabSz="2438337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en-US" sz="3600" dirty="0"/>
              <a:t>A server can be overloaded with clients easily so we can send millions of messages making one server work too hard.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01CFE01-C7AC-2B53-77C1-2FDB3F7D61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650" y="4601204"/>
            <a:ext cx="10877549" cy="725169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oad balancer Overview">
            <a:extLst>
              <a:ext uri="{FF2B5EF4-FFF2-40B4-BE49-F238E27FC236}">
                <a16:creationId xmlns:a16="http://schemas.microsoft.com/office/drawing/2014/main" id="{24DF1A31-6EC3-A79B-3344-BA4BA5EEF36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The Solution</a:t>
            </a:r>
            <a:endParaRPr dirty="0"/>
          </a:p>
        </p:txBody>
      </p:sp>
      <p:sp>
        <p:nvSpPr>
          <p:cNvPr id="8" name="Slide Subtitle">
            <a:extLst>
              <a:ext uri="{FF2B5EF4-FFF2-40B4-BE49-F238E27FC236}">
                <a16:creationId xmlns:a16="http://schemas.microsoft.com/office/drawing/2014/main" id="{F8CFD9F6-1328-E446-2B92-F5C9BCEB9E77}"/>
              </a:ext>
            </a:extLst>
          </p:cNvPr>
          <p:cNvSpPr txBox="1">
            <a:spLocks/>
          </p:cNvSpPr>
          <p:nvPr/>
        </p:nvSpPr>
        <p:spPr>
          <a:xfrm>
            <a:off x="1206500" y="2372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7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en-US" sz="3600" dirty="0"/>
              <a:t>A load balancer takes messages or data from clients and efficiently distributes the data to servers. </a:t>
            </a:r>
          </a:p>
        </p:txBody>
      </p:sp>
      <p:sp>
        <p:nvSpPr>
          <p:cNvPr id="9" name="Slide bullet text">
            <a:extLst>
              <a:ext uri="{FF2B5EF4-FFF2-40B4-BE49-F238E27FC236}">
                <a16:creationId xmlns:a16="http://schemas.microsoft.com/office/drawing/2014/main" id="{8787A93B-B2EE-F27D-9372-E6B2891500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Performance benefits - High load network scalability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Hot swap images with no downtime seamlessly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More robust system </a:t>
            </a:r>
          </a:p>
          <a:p>
            <a:endParaRPr dirty="0"/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54CDE538-2646-1ABF-84AB-CC9927E16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141" y="6841161"/>
            <a:ext cx="15478398" cy="6604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ad Balancer Implementation plans">
            <a:extLst>
              <a:ext uri="{FF2B5EF4-FFF2-40B4-BE49-F238E27FC236}">
                <a16:creationId xmlns:a16="http://schemas.microsoft.com/office/drawing/2014/main" id="{BC738149-4B1F-644A-88F9-92BA61F1B6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t>Load Balancer Implementation plans </a:t>
            </a:r>
          </a:p>
        </p:txBody>
      </p:sp>
      <p:sp>
        <p:nvSpPr>
          <p:cNvPr id="3" name="Slide bullet text">
            <a:extLst>
              <a:ext uri="{FF2B5EF4-FFF2-40B4-BE49-F238E27FC236}">
                <a16:creationId xmlns:a16="http://schemas.microsoft.com/office/drawing/2014/main" id="{BE1BE1D0-075B-9DF1-CB25-2F113D63B36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Use the code we developed for the client health server implementation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Iterating over 1000 trials locally, we will collect a baseline of latency data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Make a replica set and use the Kubernetes default load balancer and record the latency data after 1000 more iterations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Using </a:t>
            </a:r>
            <a:r>
              <a:rPr lang="en-US" b="0" dirty="0" err="1"/>
              <a:t>Linkerd’s</a:t>
            </a:r>
            <a:r>
              <a:rPr lang="en-US" b="0" dirty="0"/>
              <a:t> Load Balancer we will be able to decrease latency and gather additional metrics after 1000 more iterations</a:t>
            </a: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56390403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ad Balancer Implementation plans">
            <a:extLst>
              <a:ext uri="{FF2B5EF4-FFF2-40B4-BE49-F238E27FC236}">
                <a16:creationId xmlns:a16="http://schemas.microsoft.com/office/drawing/2014/main" id="{E1AB9D0B-63AF-42B1-F306-9BE6EC7509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t>Load Balancer Implementation plans </a:t>
            </a:r>
          </a:p>
        </p:txBody>
      </p:sp>
      <p:sp>
        <p:nvSpPr>
          <p:cNvPr id="3" name="Slide Subtitle">
            <a:extLst>
              <a:ext uri="{FF2B5EF4-FFF2-40B4-BE49-F238E27FC236}">
                <a16:creationId xmlns:a16="http://schemas.microsoft.com/office/drawing/2014/main" id="{A943E70E-D119-944C-6D77-BAC1ABD7A369}"/>
              </a:ext>
            </a:extLst>
          </p:cNvPr>
          <p:cNvSpPr txBox="1">
            <a:spLocks/>
          </p:cNvSpPr>
          <p:nvPr/>
        </p:nvSpPr>
        <p:spPr>
          <a:xfrm>
            <a:off x="1206500" y="2372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7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en-US" dirty="0"/>
              <a:t>Kubernetes Load Balancer</a:t>
            </a:r>
          </a:p>
        </p:txBody>
      </p:sp>
      <p:sp>
        <p:nvSpPr>
          <p:cNvPr id="4" name="Slide bullet text">
            <a:extLst>
              <a:ext uri="{FF2B5EF4-FFF2-40B4-BE49-F238E27FC236}">
                <a16:creationId xmlns:a16="http://schemas.microsoft.com/office/drawing/2014/main" id="{236303F9-EA7C-45ED-4EC9-89F184A4AC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Randomly picks a pod to receive message.</a:t>
            </a:r>
            <a:endParaRPr b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889842-B341-AF7C-5218-8CA322BBA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0473" y="5017031"/>
            <a:ext cx="11994540" cy="869896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033BCE0-1B48-AE1D-4F4D-6E7B680B1450}"/>
              </a:ext>
            </a:extLst>
          </p:cNvPr>
          <p:cNvSpPr/>
          <p:nvPr/>
        </p:nvSpPr>
        <p:spPr>
          <a:xfrm>
            <a:off x="9758363" y="5557838"/>
            <a:ext cx="2971800" cy="48577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298054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ad Balancer Implementation plans">
            <a:extLst>
              <a:ext uri="{FF2B5EF4-FFF2-40B4-BE49-F238E27FC236}">
                <a16:creationId xmlns:a16="http://schemas.microsoft.com/office/drawing/2014/main" id="{AACC3FCB-C04F-9180-5E44-E72D806BC8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t>Load Balancer Implementation plans </a:t>
            </a:r>
          </a:p>
        </p:txBody>
      </p:sp>
      <p:sp>
        <p:nvSpPr>
          <p:cNvPr id="3" name="Slide Subtitle">
            <a:extLst>
              <a:ext uri="{FF2B5EF4-FFF2-40B4-BE49-F238E27FC236}">
                <a16:creationId xmlns:a16="http://schemas.microsoft.com/office/drawing/2014/main" id="{C6128DBF-69F4-D11D-04A9-C00F0A35C990}"/>
              </a:ext>
            </a:extLst>
          </p:cNvPr>
          <p:cNvSpPr txBox="1">
            <a:spLocks/>
          </p:cNvSpPr>
          <p:nvPr/>
        </p:nvSpPr>
        <p:spPr>
          <a:xfrm>
            <a:off x="1206500" y="2372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marL="609600" marR="0" indent="-609600" algn="l" defTabSz="2438337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12192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18288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24384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30480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36576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42672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48768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5486400" marR="0" indent="-609600" algn="l" defTabSz="2438338" latinLnBrk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Tx/>
              <a:buSzPct val="123000"/>
              <a:buFontTx/>
              <a:buChar char="•"/>
              <a:tabLst/>
              <a:defRPr sz="4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indent="0" hangingPunct="1">
              <a:buNone/>
            </a:pPr>
            <a:r>
              <a:rPr lang="en-US" dirty="0" err="1"/>
              <a:t>Linkerd</a:t>
            </a:r>
            <a:r>
              <a:rPr lang="en-US" dirty="0"/>
              <a:t> Static Load Balancer</a:t>
            </a:r>
          </a:p>
        </p:txBody>
      </p:sp>
      <p:sp>
        <p:nvSpPr>
          <p:cNvPr id="4" name="Slide bullet text">
            <a:extLst>
              <a:ext uri="{FF2B5EF4-FFF2-40B4-BE49-F238E27FC236}">
                <a16:creationId xmlns:a16="http://schemas.microsoft.com/office/drawing/2014/main" id="{AA25C40A-61FA-FB56-1A6E-6A18EAC163F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Pods receive traffic in an incremental order.</a:t>
            </a:r>
            <a:endParaRPr b="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AF66F9-4C3C-34D5-1394-24CF6371F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962" y="5217564"/>
            <a:ext cx="12558088" cy="82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1477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xpected conclusions">
            <a:extLst>
              <a:ext uri="{FF2B5EF4-FFF2-40B4-BE49-F238E27FC236}">
                <a16:creationId xmlns:a16="http://schemas.microsoft.com/office/drawing/2014/main" id="{00B121AB-505F-4111-869A-9251A17646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dirty="0"/>
              <a:t>Expected conclusions </a:t>
            </a:r>
          </a:p>
        </p:txBody>
      </p:sp>
      <p:sp>
        <p:nvSpPr>
          <p:cNvPr id="3" name="A demo that will push to an ACR…">
            <a:extLst>
              <a:ext uri="{FF2B5EF4-FFF2-40B4-BE49-F238E27FC236}">
                <a16:creationId xmlns:a16="http://schemas.microsoft.com/office/drawing/2014/main" id="{A023EBB0-BEAD-EE98-22F6-26F85E6B0B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b="0" dirty="0"/>
              <a:t>Demo an automated pipeline that will push to an </a:t>
            </a:r>
            <a:r>
              <a:rPr b="0" dirty="0"/>
              <a:t>ACR</a:t>
            </a:r>
            <a:endParaRPr lang="en-US" b="0" dirty="0"/>
          </a:p>
          <a:p>
            <a:pPr marL="685800" indent="-685800">
              <a:buFont typeface="Arial" panose="020B0604020202020204" pitchFamily="34" charset="0"/>
              <a:buChar char="•"/>
            </a:pPr>
            <a:endParaRPr b="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b="0" dirty="0"/>
              <a:t>Configuring a load balancer </a:t>
            </a:r>
          </a:p>
        </p:txBody>
      </p:sp>
    </p:spTree>
    <p:extLst>
      <p:ext uri="{BB962C8B-B14F-4D97-AF65-F5344CB8AC3E}">
        <p14:creationId xmlns:p14="http://schemas.microsoft.com/office/powerpoint/2010/main" val="248120466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xpected conclusions">
            <a:extLst>
              <a:ext uri="{FF2B5EF4-FFF2-40B4-BE49-F238E27FC236}">
                <a16:creationId xmlns:a16="http://schemas.microsoft.com/office/drawing/2014/main" id="{6B79ECEE-8085-7786-216E-F066C4076F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4100" y="6141418"/>
            <a:ext cx="21971000" cy="14331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Thank You.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94769564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roject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Project Goals</a:t>
            </a:r>
          </a:p>
        </p:txBody>
      </p:sp>
      <p:sp>
        <p:nvSpPr>
          <p:cNvPr id="223" name="Automate building and deploying procedures using GitHub Actions, pushing the pipeline-created image to a container registry.…"/>
          <p:cNvSpPr txBox="1">
            <a:spLocks noGrp="1"/>
          </p:cNvSpPr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 marL="609599" indent="-609599">
              <a:defRPr sz="4300"/>
            </a:pPr>
            <a:endParaRPr/>
          </a:p>
          <a:p>
            <a:pPr marL="609599" indent="-609599">
              <a:defRPr sz="4300"/>
            </a:pPr>
            <a:r>
              <a:t>Automate building and deploying procedures using GitHub Actions, pushing the pipeline-created image to a container registry.</a:t>
            </a:r>
          </a:p>
          <a:p>
            <a:pPr marL="609599" indent="-609599">
              <a:defRPr sz="4300"/>
            </a:pPr>
            <a:r>
              <a:t>Implement and showcase the purpose and utility of a load balancer for traffic distribution 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What is CIC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CICD?</a:t>
            </a:r>
          </a:p>
        </p:txBody>
      </p:sp>
      <p:sp>
        <p:nvSpPr>
          <p:cNvPr id="226" name="Continuous integration…"/>
          <p:cNvSpPr txBox="1">
            <a:spLocks noGrp="1"/>
          </p:cNvSpPr>
          <p:nvPr>
            <p:ph type="body" sz="quarter" idx="1"/>
          </p:nvPr>
        </p:nvSpPr>
        <p:spPr>
          <a:xfrm>
            <a:off x="1088016" y="3940446"/>
            <a:ext cx="7399787" cy="8375607"/>
          </a:xfrm>
          <a:prstGeom prst="rect">
            <a:avLst/>
          </a:prstGeom>
        </p:spPr>
        <p:txBody>
          <a:bodyPr/>
          <a:lstStyle/>
          <a:p>
            <a:pPr marL="530352" indent="-530352" defTabSz="2121354">
              <a:spcBef>
                <a:spcPts val="3900"/>
              </a:spcBef>
              <a:defRPr sz="4176"/>
            </a:pPr>
            <a:r>
              <a:t>Continuous integration</a:t>
            </a:r>
          </a:p>
          <a:p>
            <a:pPr marL="1060704" lvl="1" indent="-530352" defTabSz="2121354">
              <a:spcBef>
                <a:spcPts val="3900"/>
              </a:spcBef>
              <a:defRPr sz="4176"/>
            </a:pPr>
            <a:r>
              <a:t>Automatically integrating new code changes </a:t>
            </a:r>
          </a:p>
          <a:p>
            <a:pPr marL="530352" indent="-530352" defTabSz="2121354">
              <a:spcBef>
                <a:spcPts val="3900"/>
              </a:spcBef>
              <a:defRPr sz="4176"/>
            </a:pPr>
            <a:r>
              <a:t>Continuous testing </a:t>
            </a:r>
          </a:p>
          <a:p>
            <a:pPr marL="1060704" lvl="1" indent="-530352" defTabSz="2121354">
              <a:spcBef>
                <a:spcPts val="3900"/>
              </a:spcBef>
              <a:defRPr sz="4176"/>
            </a:pPr>
            <a:r>
              <a:t>Automated unit testing to fail fast</a:t>
            </a:r>
          </a:p>
          <a:p>
            <a:pPr marL="530352" indent="-530352" defTabSz="2121354">
              <a:spcBef>
                <a:spcPts val="3900"/>
              </a:spcBef>
              <a:defRPr sz="4176"/>
            </a:pPr>
            <a:r>
              <a:t>Continuous delivery</a:t>
            </a:r>
          </a:p>
          <a:p>
            <a:pPr marL="1060704" lvl="1" indent="-530352" defTabSz="2121354">
              <a:spcBef>
                <a:spcPts val="3900"/>
              </a:spcBef>
              <a:defRPr sz="4176"/>
            </a:pPr>
            <a:r>
              <a:t>Automatically deploying built and tested code changes</a:t>
            </a:r>
          </a:p>
        </p:txBody>
      </p:sp>
      <p:pic>
        <p:nvPicPr>
          <p:cNvPr id="227" name="image3.tif" descr="image3.t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4168" y="5685695"/>
            <a:ext cx="14073509" cy="34676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ithub Actions Pipelines an over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Github Actions Pipelines an overview </a:t>
            </a:r>
          </a:p>
        </p:txBody>
      </p:sp>
      <p:sp>
        <p:nvSpPr>
          <p:cNvPr id="230" name="GitHub Actions serves as an integrated CICD automation platform within the GitHub ecosystem.…"/>
          <p:cNvSpPr txBox="1">
            <a:spLocks noGrp="1"/>
          </p:cNvSpPr>
          <p:nvPr>
            <p:ph type="body" idx="1"/>
          </p:nvPr>
        </p:nvSpPr>
        <p:spPr>
          <a:xfrm>
            <a:off x="1206500" y="3756795"/>
            <a:ext cx="21971000" cy="8747721"/>
          </a:xfrm>
          <a:prstGeom prst="rect">
            <a:avLst/>
          </a:prstGeom>
        </p:spPr>
        <p:txBody>
          <a:bodyPr/>
          <a:lstStyle/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600">
                <a:latin typeface="+mj-lt"/>
                <a:ea typeface="+mj-ea"/>
                <a:cs typeface="+mj-cs"/>
                <a:sym typeface="Helvetica"/>
              </a:defRPr>
            </a:pPr>
            <a:r>
              <a:t>GitHub Actions serves as an integrated CICD automation platform within the GitHub ecosystem.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600">
                <a:latin typeface="+mj-lt"/>
                <a:ea typeface="+mj-ea"/>
                <a:cs typeface="+mj-cs"/>
                <a:sym typeface="Helvetica"/>
              </a:defRPr>
            </a:pPr>
            <a:r>
              <a:t>It enables the automatic building, testing, and deployment of code stored within a repository.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600">
                <a:latin typeface="+mj-lt"/>
                <a:ea typeface="+mj-ea"/>
                <a:cs typeface="+mj-cs"/>
                <a:sym typeface="Helvetica"/>
              </a:defRPr>
            </a:pPr>
            <a:r>
              <a:t>The platform includes the capability to build code into an image and deploy it seamlessly to a Kubernetes cluster.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600">
                <a:latin typeface="+mj-lt"/>
                <a:ea typeface="+mj-ea"/>
                <a:cs typeface="+mj-cs"/>
                <a:sym typeface="Helvetica"/>
              </a:defRPr>
            </a:pPr>
            <a:r>
              <a:t>Setting up GitHub Actions for CICD is relatively straightforward.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Why use a pipelin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use a pipeline?</a:t>
            </a:r>
          </a:p>
        </p:txBody>
      </p:sp>
      <p:sp>
        <p:nvSpPr>
          <p:cNvPr id="233" name="Automation Streamlines Development: Automates intricate command-line inputs, simplifying code development for increased efficiency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7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Automation Streamlines Development:</a:t>
            </a:r>
            <a:r>
              <a:t> Automates intricate command-line inputs, simplifying code development for increased efficiency.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7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Error Reduction in Code Processes:</a:t>
            </a:r>
            <a:r>
              <a:t> Reduces labor and error risks in building, testing, and deploying code changes systematically.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7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Accelerates Development:</a:t>
            </a:r>
            <a:r>
              <a:t> Team members consistently integrate and test code, receiving immediate feedback for streamlined development.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7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Detailed Error Logs in Pipeline:</a:t>
            </a:r>
            <a:r>
              <a:t> Provides thorough feedback and logs, pinpointing potential errors throughout the build and deployment processes.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What is a container registry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a container registry?</a:t>
            </a:r>
          </a:p>
        </p:txBody>
      </p:sp>
      <p:sp>
        <p:nvSpPr>
          <p:cNvPr id="236" name="Centralized Repository: Stores and manages container images, acting as a centralized location for distribution.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1846602" cy="8256012"/>
          </a:xfrm>
          <a:prstGeom prst="rect">
            <a:avLst/>
          </a:prstGeom>
        </p:spPr>
        <p:txBody>
          <a:bodyPr/>
          <a:lstStyle/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Times-Roman"/>
              <a:defRPr sz="32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Centralized Repository:</a:t>
            </a:r>
            <a:r>
              <a:t> Stores and manages container images, acting as a centralized location for distribution.</a:t>
            </a:r>
            <a:br/>
            <a:endParaRPr/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Times-Roman"/>
              <a:defRPr sz="32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Version Control:</a:t>
            </a:r>
            <a:r>
              <a:t> Tracks and organizes different versions of container images, facilitating version control and rollback.</a:t>
            </a:r>
            <a:br/>
            <a:endParaRPr/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Times-Roman"/>
              <a:defRPr sz="32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Access Control:</a:t>
            </a:r>
            <a:r>
              <a:t> Implements security measures to control and restrict access to container images based on permissions.</a:t>
            </a:r>
            <a:br/>
            <a:endParaRPr/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Times-Roman"/>
              <a:defRPr sz="32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Integration:</a:t>
            </a:r>
            <a:r>
              <a:t> Integrates with other CICD tools, streamlining deployment and management of containerized applications.</a:t>
            </a:r>
            <a:br/>
            <a:endParaRPr/>
          </a:p>
        </p:txBody>
      </p:sp>
      <p:pic>
        <p:nvPicPr>
          <p:cNvPr id="237" name="image4.tif" descr="image4.t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8945" y="4308940"/>
            <a:ext cx="7391401" cy="6032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Opportune Automated Development Workflo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316421">
              <a:defRPr sz="8075" spc="-161"/>
            </a:lvl1pPr>
          </a:lstStyle>
          <a:p>
            <a:r>
              <a:t>Opportune Automated Development Workflow </a:t>
            </a:r>
          </a:p>
        </p:txBody>
      </p:sp>
      <p:sp>
        <p:nvSpPr>
          <p:cNvPr id="240" name="A dev pushes code to the targeted repository, the devs contribution is then merged into the main branch after PR…"/>
          <p:cNvSpPr txBox="1">
            <a:spLocks noGrp="1"/>
          </p:cNvSpPr>
          <p:nvPr>
            <p:ph type="body" idx="1"/>
          </p:nvPr>
        </p:nvSpPr>
        <p:spPr>
          <a:xfrm>
            <a:off x="1206500" y="3744167"/>
            <a:ext cx="21971000" cy="8760349"/>
          </a:xfrm>
          <a:prstGeom prst="rect">
            <a:avLst/>
          </a:prstGeom>
        </p:spPr>
        <p:txBody>
          <a:bodyPr/>
          <a:lstStyle/>
          <a:p>
            <a:r>
              <a:rPr dirty="0"/>
              <a:t>A dev</a:t>
            </a:r>
            <a:r>
              <a:rPr lang="en-US" dirty="0"/>
              <a:t>eloper</a:t>
            </a:r>
            <a:r>
              <a:rPr dirty="0"/>
              <a:t> pushes code to the targeted repository, the dev</a:t>
            </a:r>
            <a:r>
              <a:rPr lang="en-US" dirty="0"/>
              <a:t>eloper’</a:t>
            </a:r>
            <a:r>
              <a:rPr dirty="0"/>
              <a:t>s contribution is then merged into the main branch after </a:t>
            </a:r>
            <a:r>
              <a:rPr lang="en-US" dirty="0"/>
              <a:t>Pull Request</a:t>
            </a:r>
            <a:r>
              <a:rPr dirty="0"/>
              <a:t> </a:t>
            </a:r>
          </a:p>
          <a:p>
            <a:r>
              <a:rPr dirty="0"/>
              <a:t>After merging a pipeline build is kicked off where the code will be built, tested, and an image will be deployed to a container registry</a:t>
            </a:r>
          </a:p>
          <a:p>
            <a:r>
              <a:rPr dirty="0"/>
              <a:t>The cluster will pick up the latest version of the image from the container registry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utting it all togeth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Putting it all together </a:t>
            </a:r>
          </a:p>
        </p:txBody>
      </p:sp>
      <p:sp>
        <p:nvSpPr>
          <p:cNvPr id="243" name="Set up the initial Github workflow structure in the repository…"/>
          <p:cNvSpPr txBox="1">
            <a:spLocks noGrp="1"/>
          </p:cNvSpPr>
          <p:nvPr>
            <p:ph type="body" idx="1"/>
          </p:nvPr>
        </p:nvSpPr>
        <p:spPr>
          <a:xfrm>
            <a:off x="1206500" y="3320534"/>
            <a:ext cx="21971000" cy="9183982"/>
          </a:xfrm>
          <a:prstGeom prst="rect">
            <a:avLst/>
          </a:prstGeom>
        </p:spPr>
        <p:txBody>
          <a:bodyPr/>
          <a:lstStyle/>
          <a:p>
            <a:r>
              <a:t>Set up the initial Github workflow structure in the repository </a:t>
            </a:r>
          </a:p>
          <a:p>
            <a:r>
              <a:t>Develop a detailed pipeline.yaml configuration file that will build and push a docker image to a container registry </a:t>
            </a:r>
          </a:p>
          <a:p>
            <a:r>
              <a:t>Implement logging functionalities in the pipeline configuration to improve debugging and error transparency </a:t>
            </a:r>
          </a:p>
          <a:p>
            <a:r>
              <a:t>Deploy directly to our cluster from the container registry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Load balancer Over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Load balancer Overview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689</Words>
  <Application>Microsoft Macintosh PowerPoint</Application>
  <PresentationFormat>Custom</PresentationFormat>
  <Paragraphs>69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Helvetica Neue</vt:lpstr>
      <vt:lpstr>Helvetica Neue Medium</vt:lpstr>
      <vt:lpstr>Times-Roman</vt:lpstr>
      <vt:lpstr>21_BasicWhite</vt:lpstr>
      <vt:lpstr>Automating Containerized Deployments with GitHub Actions Pipelines   Load Balancer Advantages and Utilization</vt:lpstr>
      <vt:lpstr>Project Goals</vt:lpstr>
      <vt:lpstr>What is CICD?</vt:lpstr>
      <vt:lpstr>Github Actions Pipelines an overview </vt:lpstr>
      <vt:lpstr>Why use a pipeline?</vt:lpstr>
      <vt:lpstr>What is a container registry?</vt:lpstr>
      <vt:lpstr>Opportune Automated Development Workflow </vt:lpstr>
      <vt:lpstr>Putting it all together </vt:lpstr>
      <vt:lpstr>Load balancer Overview</vt:lpstr>
      <vt:lpstr>Inherent Difficulties With Overloaded Servers</vt:lpstr>
      <vt:lpstr>The Solution</vt:lpstr>
      <vt:lpstr>Load Balancer Implementation plans </vt:lpstr>
      <vt:lpstr>Load Balancer Implementation plans </vt:lpstr>
      <vt:lpstr>Load Balancer Implementation plans </vt:lpstr>
      <vt:lpstr>Expected conclusions 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Automating Containerized Deployments with GitHub Actions Pipelines   Load Balancer Advantages and Utilization</dc:title>
  <cp:lastModifiedBy>Marcus Hilliard</cp:lastModifiedBy>
  <cp:revision>4</cp:revision>
  <dcterms:modified xsi:type="dcterms:W3CDTF">2023-11-28T23:28:36Z</dcterms:modified>
</cp:coreProperties>
</file>